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6858000" cx="12192000"/>
  <p:notesSz cx="6858000" cy="9144000"/>
  <p:embeddedFontLst>
    <p:embeddedFont>
      <p:font typeface="Roboto"/>
      <p:regular r:id="rId30"/>
      <p:bold r:id="rId31"/>
      <p:italic r:id="rId32"/>
      <p:boldItalic r:id="rId33"/>
    </p:embeddedFont>
    <p:embeddedFont>
      <p:font typeface="Lato Light"/>
      <p:regular r:id="rId34"/>
      <p:bold r:id="rId35"/>
      <p:italic r:id="rId36"/>
      <p:boldItalic r:id="rId37"/>
    </p:embeddedFont>
    <p:embeddedFont>
      <p:font typeface="Fira Sans ExtraBold"/>
      <p:bold r:id="rId38"/>
      <p:boldItalic r:id="rId39"/>
    </p:embeddedFont>
    <p:embeddedFont>
      <p:font typeface="Fira Sa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242">
          <p15:clr>
            <a:srgbClr val="9AA0A6"/>
          </p15:clr>
        </p15:guide>
        <p15:guide id="2" pos="49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242" orient="horz"/>
        <p:guide pos="49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-regular.fntdata"/><Relationship Id="rId20" Type="http://schemas.openxmlformats.org/officeDocument/2006/relationships/slide" Target="slides/slide14.xml"/><Relationship Id="rId42" Type="http://schemas.openxmlformats.org/officeDocument/2006/relationships/font" Target="fonts/FiraSans-italic.fntdata"/><Relationship Id="rId41" Type="http://schemas.openxmlformats.org/officeDocument/2006/relationships/font" Target="fonts/FiraSans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FiraSans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5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4.xml"/><Relationship Id="rId32" Type="http://schemas.openxmlformats.org/officeDocument/2006/relationships/font" Target="fonts/Roboto-italic.fntdata"/><Relationship Id="rId13" Type="http://schemas.openxmlformats.org/officeDocument/2006/relationships/slide" Target="slides/slide7.xml"/><Relationship Id="rId35" Type="http://schemas.openxmlformats.org/officeDocument/2006/relationships/font" Target="fonts/LatoLight-bold.fntdata"/><Relationship Id="rId12" Type="http://schemas.openxmlformats.org/officeDocument/2006/relationships/slide" Target="slides/slide6.xml"/><Relationship Id="rId34" Type="http://schemas.openxmlformats.org/officeDocument/2006/relationships/font" Target="fonts/LatoLight-regular.fntdata"/><Relationship Id="rId15" Type="http://schemas.openxmlformats.org/officeDocument/2006/relationships/slide" Target="slides/slide9.xml"/><Relationship Id="rId37" Type="http://schemas.openxmlformats.org/officeDocument/2006/relationships/font" Target="fonts/LatoLight-boldItalic.fntdata"/><Relationship Id="rId14" Type="http://schemas.openxmlformats.org/officeDocument/2006/relationships/slide" Target="slides/slide8.xml"/><Relationship Id="rId36" Type="http://schemas.openxmlformats.org/officeDocument/2006/relationships/font" Target="fonts/LatoLight-italic.fntdata"/><Relationship Id="rId17" Type="http://schemas.openxmlformats.org/officeDocument/2006/relationships/slide" Target="slides/slide11.xml"/><Relationship Id="rId39" Type="http://schemas.openxmlformats.org/officeDocument/2006/relationships/font" Target="fonts/FiraSansExtraBold-boldItalic.fntdata"/><Relationship Id="rId16" Type="http://schemas.openxmlformats.org/officeDocument/2006/relationships/slide" Target="slides/slide10.xml"/><Relationship Id="rId38" Type="http://schemas.openxmlformats.org/officeDocument/2006/relationships/font" Target="fonts/FiraSansExtraBold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d-ID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d32e308491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d32e308491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7" name="Google Shape;217;gd32e308491_0_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d32e308491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d32e308491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" name="Google Shape;225;gd32e308491_0_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32e308491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d32e308491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gd32e308491_0_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32e308491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d32e308491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" name="Google Shape;241;gd32e308491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d32e308491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d32e308491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gd32e308491_0_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d32e308491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d32e308491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gd32e308491_0_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d32e308491_0_2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d32e308491_0_2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7" name="Google Shape;267;gd32e308491_0_2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d32e308491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d32e308491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gd32e308491_0_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d32e308491_0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d32e308491_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6" name="Google Shape;286;gd32e308491_0_1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d32e308491_0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d32e308491_0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4" name="Google Shape;294;gd32e308491_0_1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5a15c35cf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" name="Google Shape;149;g75a15c35cf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d32e308491_0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d32e308491_0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2" name="Google Shape;302;gd32e308491_0_1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32e308491_0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d32e308491_0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0" name="Google Shape;310;gd32e308491_0_1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dd033769a7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dd033769a7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0" name="Google Shape;320;gdd033769a7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100c4ceff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a100c4ceff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7" name="Google Shape;327;ga100c4ceff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f57a4225a_0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af57a4225a_0_1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/>
              <a:t>В чому різниця?</a:t>
            </a:r>
            <a:endParaRPr/>
          </a:p>
        </p:txBody>
      </p:sp>
      <p:sp>
        <p:nvSpPr>
          <p:cNvPr id="159" name="Google Shape;159;gaf57a4225a_0_1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32e308491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d32e308491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gd32e308491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32e308491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d32e308491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gd32e308491_0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d033769a7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dd033769a7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" name="Google Shape;185;gdd033769a7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f57a4225a_0_2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af57a4225a_0_2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 sz="15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Подивіться на картинку - побачте якесь слово і напишіть 5 асоціацій на це слово.</a:t>
            </a:r>
            <a:endParaRPr/>
          </a:p>
        </p:txBody>
      </p:sp>
      <p:sp>
        <p:nvSpPr>
          <p:cNvPr id="193" name="Google Shape;193;gaf57a4225a_0_2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32e308491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d32e308491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/>
              <a:t>Подивимось на малюнки </a:t>
            </a:r>
            <a:r>
              <a:rPr lang="id-ID"/>
              <a:t>первісних</a:t>
            </a:r>
            <a:r>
              <a:rPr lang="id-ID"/>
              <a:t> людей, та спробуємо зрозуміти що вони хотіли нам сказати.</a:t>
            </a:r>
            <a:endParaRPr/>
          </a:p>
        </p:txBody>
      </p:sp>
      <p:sp>
        <p:nvSpPr>
          <p:cNvPr id="201" name="Google Shape;201;gd32e308491_0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d32e308491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d32e308491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" name="Google Shape;209;gd32e308491_0_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">
  <p:cSld name="Custom Layout_2_1_1_1">
    <p:bg>
      <p:bgPr>
        <a:solidFill>
          <a:srgbClr val="F4F6FB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1274BB">
              <a:alpha val="2392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11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Google Shape;44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 1">
  <p:cSld name="Custom Layout_2_1_1_1_1">
    <p:bg>
      <p:bgPr>
        <a:solidFill>
          <a:srgbClr val="F4F6FB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12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" name="Google Shape;4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 2">
  <p:cSld name="Custom Layout_2_1_1_1_2">
    <p:bg>
      <p:bgPr>
        <a:solidFill>
          <a:srgbClr val="F4F6FB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F9C8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13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 2 1">
  <p:cSld name="Custom Layout_2_1_1_1_2_1">
    <p:bg>
      <p:bgPr>
        <a:solidFill>
          <a:srgbClr val="F4F6FB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FC3B67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4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Custom Layout">
  <p:cSld name="23_Custom Layout">
    <p:bg>
      <p:bgPr>
        <a:solidFill>
          <a:srgbClr val="F8A185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/>
          <p:nvPr>
            <p:ph idx="2" type="pic"/>
          </p:nvPr>
        </p:nvSpPr>
        <p:spPr>
          <a:xfrm>
            <a:off x="0" y="0"/>
            <a:ext cx="42418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5"/>
          <p:cNvSpPr/>
          <p:nvPr/>
        </p:nvSpPr>
        <p:spPr>
          <a:xfrm>
            <a:off x="9785952" y="881805"/>
            <a:ext cx="1293528" cy="1293528"/>
          </a:xfrm>
          <a:prstGeom prst="ellipse">
            <a:avLst/>
          </a:prstGeom>
          <a:solidFill>
            <a:srgbClr val="FCF9D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bg>
      <p:bgPr>
        <a:solidFill>
          <a:srgbClr val="D4ECDC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/>
          <p:nvPr>
            <p:ph idx="2" type="pic"/>
          </p:nvPr>
        </p:nvSpPr>
        <p:spPr>
          <a:xfrm>
            <a:off x="0" y="0"/>
            <a:ext cx="5570538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 1">
  <p:cSld name="3_Custom Layout_1"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/>
          <p:nvPr>
            <p:ph idx="2" type="pic"/>
          </p:nvPr>
        </p:nvSpPr>
        <p:spPr>
          <a:xfrm>
            <a:off x="0" y="0"/>
            <a:ext cx="6753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_Custom Layout">
  <p:cSld name="41_Custom Layout">
    <p:bg>
      <p:bgPr>
        <a:solidFill>
          <a:srgbClr val="E1EBF5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/>
          <p:nvPr>
            <p:ph idx="2" type="pic"/>
          </p:nvPr>
        </p:nvSpPr>
        <p:spPr>
          <a:xfrm>
            <a:off x="762000" y="0"/>
            <a:ext cx="3543300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8"/>
          <p:cNvSpPr/>
          <p:nvPr>
            <p:ph idx="3" type="pic"/>
          </p:nvPr>
        </p:nvSpPr>
        <p:spPr>
          <a:xfrm>
            <a:off x="4305300" y="3416300"/>
            <a:ext cx="3543300" cy="34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8"/>
          <p:cNvSpPr/>
          <p:nvPr>
            <p:ph idx="4" type="pic"/>
          </p:nvPr>
        </p:nvSpPr>
        <p:spPr>
          <a:xfrm>
            <a:off x="7848600" y="0"/>
            <a:ext cx="3543300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8"/>
          <p:cNvSpPr/>
          <p:nvPr/>
        </p:nvSpPr>
        <p:spPr>
          <a:xfrm>
            <a:off x="4305300" y="0"/>
            <a:ext cx="3543300" cy="3416300"/>
          </a:xfrm>
          <a:prstGeom prst="rect">
            <a:avLst/>
          </a:prstGeom>
          <a:solidFill>
            <a:srgbClr val="19AF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9" name="Google Shape;69;p18"/>
          <p:cNvSpPr/>
          <p:nvPr/>
        </p:nvSpPr>
        <p:spPr>
          <a:xfrm>
            <a:off x="762000" y="3416300"/>
            <a:ext cx="3543300" cy="3441700"/>
          </a:xfrm>
          <a:prstGeom prst="rect">
            <a:avLst/>
          </a:prstGeom>
          <a:solidFill>
            <a:srgbClr val="FDAF4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" name="Google Shape;70;p18"/>
          <p:cNvSpPr/>
          <p:nvPr/>
        </p:nvSpPr>
        <p:spPr>
          <a:xfrm>
            <a:off x="7848600" y="3416300"/>
            <a:ext cx="3543300" cy="3441700"/>
          </a:xfrm>
          <a:prstGeom prst="rect">
            <a:avLst/>
          </a:prstGeom>
          <a:solidFill>
            <a:srgbClr val="F8A18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bg>
      <p:bgPr>
        <a:solidFill>
          <a:srgbClr val="1274BB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solidFill>
          <a:srgbClr val="F8A185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/>
          <p:nvPr>
            <p:ph idx="2" type="pic"/>
          </p:nvPr>
        </p:nvSpPr>
        <p:spPr>
          <a:xfrm>
            <a:off x="6654800" y="0"/>
            <a:ext cx="55372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rgbClr val="F4F6FB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-1" y="694213"/>
            <a:ext cx="5516881" cy="5393376"/>
          </a:xfrm>
          <a:prstGeom prst="rect">
            <a:avLst/>
          </a:prstGeom>
          <a:solidFill>
            <a:srgbClr val="1274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-702790" y="1985322"/>
            <a:ext cx="1405578" cy="140557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2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rgbClr val="F4F6FB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3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1274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23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" name="Google Shape;84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bg>
      <p:bgPr>
        <a:solidFill>
          <a:schemeClr val="accent4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/>
          <p:nvPr>
            <p:ph idx="2" type="pic"/>
          </p:nvPr>
        </p:nvSpPr>
        <p:spPr>
          <a:xfrm>
            <a:off x="0" y="1239520"/>
            <a:ext cx="121920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bg>
      <p:bgPr>
        <a:solidFill>
          <a:srgbClr val="1274BB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5"/>
          <p:cNvSpPr/>
          <p:nvPr>
            <p:ph idx="2" type="pic"/>
          </p:nvPr>
        </p:nvSpPr>
        <p:spPr>
          <a:xfrm>
            <a:off x="0" y="0"/>
            <a:ext cx="6753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 Layout_1">
    <p:bg>
      <p:bgPr>
        <a:solidFill>
          <a:srgbClr val="F4F6FB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7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7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 Layout_2">
    <p:bg>
      <p:bgPr>
        <a:solidFill>
          <a:srgbClr val="F4F6FB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8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19AF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8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 Layout_2_1">
    <p:bg>
      <p:bgPr>
        <a:solidFill>
          <a:srgbClr val="F4F6FB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9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F8A18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9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">
  <p:cSld name="Custom Layout_2_1_1">
    <p:bg>
      <p:bgPr>
        <a:solidFill>
          <a:srgbClr val="F4F6FB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0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D4EC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0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">
  <p:cSld name="Custom Layout_2_1_1_1">
    <p:bg>
      <p:bgPr>
        <a:solidFill>
          <a:srgbClr val="F4F6FB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1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1274BB">
              <a:alpha val="239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1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bg>
      <p:bgPr>
        <a:solidFill>
          <a:schemeClr val="accent4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>
            <p:ph idx="2" type="pic"/>
          </p:nvPr>
        </p:nvSpPr>
        <p:spPr>
          <a:xfrm>
            <a:off x="0" y="1239520"/>
            <a:ext cx="12192000" cy="4389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 1">
  <p:cSld name="Custom Layout_2_1_1_1_1">
    <p:bg>
      <p:bgPr>
        <a:solidFill>
          <a:srgbClr val="F4F6FB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2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2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Google Shape;113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 2">
  <p:cSld name="Custom Layout_2_1_1_1_2">
    <p:bg>
      <p:bgPr>
        <a:solidFill>
          <a:srgbClr val="F4F6FB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3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F9C8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33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 2 1">
  <p:cSld name="Custom Layout_2_1_1_1_2_1">
    <p:bg>
      <p:bgPr>
        <a:solidFill>
          <a:srgbClr val="F4F6FB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4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FC3B67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4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Custom Layout">
  <p:cSld name="23_Custom Layout">
    <p:bg>
      <p:bgPr>
        <a:solidFill>
          <a:srgbClr val="F8A185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5"/>
          <p:cNvSpPr/>
          <p:nvPr>
            <p:ph idx="2" type="pic"/>
          </p:nvPr>
        </p:nvSpPr>
        <p:spPr>
          <a:xfrm>
            <a:off x="0" y="0"/>
            <a:ext cx="42417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35"/>
          <p:cNvSpPr/>
          <p:nvPr/>
        </p:nvSpPr>
        <p:spPr>
          <a:xfrm>
            <a:off x="9785952" y="881805"/>
            <a:ext cx="1293600" cy="1293600"/>
          </a:xfrm>
          <a:prstGeom prst="ellipse">
            <a:avLst/>
          </a:prstGeom>
          <a:solidFill>
            <a:srgbClr val="FCF9D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bg>
      <p:bgPr>
        <a:solidFill>
          <a:srgbClr val="D4ECDC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6"/>
          <p:cNvSpPr/>
          <p:nvPr>
            <p:ph idx="2" type="pic"/>
          </p:nvPr>
        </p:nvSpPr>
        <p:spPr>
          <a:xfrm>
            <a:off x="0" y="0"/>
            <a:ext cx="55704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 1">
  <p:cSld name="3_Custom Layout_1">
    <p:bg>
      <p:bgPr>
        <a:solidFill>
          <a:srgbClr val="FFFFF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7"/>
          <p:cNvSpPr/>
          <p:nvPr>
            <p:ph idx="2" type="pic"/>
          </p:nvPr>
        </p:nvSpPr>
        <p:spPr>
          <a:xfrm>
            <a:off x="0" y="0"/>
            <a:ext cx="6753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_Custom Layout">
  <p:cSld name="41_Custom Layout">
    <p:bg>
      <p:bgPr>
        <a:solidFill>
          <a:srgbClr val="E1EBF5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8"/>
          <p:cNvSpPr/>
          <p:nvPr>
            <p:ph idx="2" type="pic"/>
          </p:nvPr>
        </p:nvSpPr>
        <p:spPr>
          <a:xfrm>
            <a:off x="762000" y="0"/>
            <a:ext cx="3543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38"/>
          <p:cNvSpPr/>
          <p:nvPr>
            <p:ph idx="3" type="pic"/>
          </p:nvPr>
        </p:nvSpPr>
        <p:spPr>
          <a:xfrm>
            <a:off x="4305300" y="3416300"/>
            <a:ext cx="3543300" cy="3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38"/>
          <p:cNvSpPr/>
          <p:nvPr>
            <p:ph idx="4" type="pic"/>
          </p:nvPr>
        </p:nvSpPr>
        <p:spPr>
          <a:xfrm>
            <a:off x="7848600" y="0"/>
            <a:ext cx="3543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38"/>
          <p:cNvSpPr/>
          <p:nvPr/>
        </p:nvSpPr>
        <p:spPr>
          <a:xfrm>
            <a:off x="4305300" y="0"/>
            <a:ext cx="3543300" cy="3416400"/>
          </a:xfrm>
          <a:prstGeom prst="rect">
            <a:avLst/>
          </a:prstGeom>
          <a:solidFill>
            <a:srgbClr val="19AF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4" name="Google Shape;134;p38"/>
          <p:cNvSpPr/>
          <p:nvPr/>
        </p:nvSpPr>
        <p:spPr>
          <a:xfrm>
            <a:off x="762000" y="3416300"/>
            <a:ext cx="3543300" cy="3441600"/>
          </a:xfrm>
          <a:prstGeom prst="rect">
            <a:avLst/>
          </a:prstGeom>
          <a:solidFill>
            <a:srgbClr val="FDAF4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5" name="Google Shape;135;p38"/>
          <p:cNvSpPr/>
          <p:nvPr/>
        </p:nvSpPr>
        <p:spPr>
          <a:xfrm>
            <a:off x="7848600" y="3416300"/>
            <a:ext cx="3543300" cy="3441600"/>
          </a:xfrm>
          <a:prstGeom prst="rect">
            <a:avLst/>
          </a:prstGeom>
          <a:solidFill>
            <a:srgbClr val="F8A18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bg>
      <p:bgPr>
        <a:solidFill>
          <a:srgbClr val="1274BB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solidFill>
          <a:srgbClr val="F8A185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0"/>
          <p:cNvSpPr/>
          <p:nvPr>
            <p:ph idx="2" type="pic"/>
          </p:nvPr>
        </p:nvSpPr>
        <p:spPr>
          <a:xfrm>
            <a:off x="6654800" y="0"/>
            <a:ext cx="55371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bg>
      <p:bgPr>
        <a:solidFill>
          <a:srgbClr val="1274BB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>
            <p:ph idx="2" type="pic"/>
          </p:nvPr>
        </p:nvSpPr>
        <p:spPr>
          <a:xfrm>
            <a:off x="0" y="0"/>
            <a:ext cx="6753125" cy="68580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 Layout_1">
    <p:bg>
      <p:bgPr>
        <a:solidFill>
          <a:srgbClr val="F4F6FB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7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 Layout_2">
    <p:bg>
      <p:bgPr>
        <a:solidFill>
          <a:srgbClr val="F4F6FB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19AF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8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" name="Google Shape;32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 Layout_2_1">
    <p:bg>
      <p:bgPr>
        <a:solidFill>
          <a:srgbClr val="F4F6FB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F8A18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9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" name="Google Shape;3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">
  <p:cSld name="Custom Layout_2_1_1">
    <p:bg>
      <p:bgPr>
        <a:solidFill>
          <a:srgbClr val="F4F6FB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D4EC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10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" name="Google Shape;4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8.xml"/><Relationship Id="rId6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2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2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6.jpg"/><Relationship Id="rId5" Type="http://schemas.openxmlformats.org/officeDocument/2006/relationships/image" Target="../media/image12.jpg"/><Relationship Id="rId6" Type="http://schemas.openxmlformats.org/officeDocument/2006/relationships/image" Target="../media/image19.png"/><Relationship Id="rId7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2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2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22.jpg"/><Relationship Id="rId5" Type="http://schemas.openxmlformats.org/officeDocument/2006/relationships/image" Target="../media/image27.jpg"/><Relationship Id="rId6" Type="http://schemas.openxmlformats.org/officeDocument/2006/relationships/image" Target="../media/image2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0.jpg"/><Relationship Id="rId5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2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1"/>
          <p:cNvSpPr/>
          <p:nvPr/>
        </p:nvSpPr>
        <p:spPr>
          <a:xfrm>
            <a:off x="1076960" y="944880"/>
            <a:ext cx="1554480" cy="1554480"/>
          </a:xfrm>
          <a:prstGeom prst="ellipse">
            <a:avLst/>
          </a:prstGeom>
          <a:solidFill>
            <a:srgbClr val="1274BB">
              <a:alpha val="2392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41"/>
          <p:cNvSpPr/>
          <p:nvPr/>
        </p:nvSpPr>
        <p:spPr>
          <a:xfrm>
            <a:off x="9447196" y="4550198"/>
            <a:ext cx="3464560" cy="3464560"/>
          </a:xfrm>
          <a:prstGeom prst="ellipse">
            <a:avLst/>
          </a:prstGeom>
          <a:solidFill>
            <a:srgbClr val="1274BB">
              <a:alpha val="2392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41"/>
          <p:cNvSpPr/>
          <p:nvPr/>
        </p:nvSpPr>
        <p:spPr>
          <a:xfrm>
            <a:off x="9760284" y="2209242"/>
            <a:ext cx="1488708" cy="1488708"/>
          </a:xfrm>
          <a:prstGeom prst="ellipse">
            <a:avLst/>
          </a:prstGeom>
          <a:solidFill>
            <a:srgbClr val="F8A185">
              <a:alpha val="2392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4999" y="2609213"/>
            <a:ext cx="6362002" cy="163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50"/>
          <p:cNvSpPr txBox="1"/>
          <p:nvPr/>
        </p:nvSpPr>
        <p:spPr>
          <a:xfrm>
            <a:off x="792175" y="2115600"/>
            <a:ext cx="6059400" cy="24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8A185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21" name="Google Shape;22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5400" y="1215283"/>
            <a:ext cx="7513524" cy="3830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51"/>
          <p:cNvSpPr txBox="1"/>
          <p:nvPr/>
        </p:nvSpPr>
        <p:spPr>
          <a:xfrm>
            <a:off x="792175" y="2115600"/>
            <a:ext cx="6059400" cy="24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8A185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29" name="Google Shape;22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5400" y="625843"/>
            <a:ext cx="7513524" cy="5009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52"/>
          <p:cNvSpPr txBox="1"/>
          <p:nvPr/>
        </p:nvSpPr>
        <p:spPr>
          <a:xfrm>
            <a:off x="792175" y="2115600"/>
            <a:ext cx="6059400" cy="24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8A185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37" name="Google Shape;237;p52"/>
          <p:cNvPicPr preferRelativeResize="0"/>
          <p:nvPr/>
        </p:nvPicPr>
        <p:blipFill rotWithShape="1">
          <a:blip r:embed="rId4">
            <a:alphaModFix/>
          </a:blip>
          <a:srcRect b="0" l="8697" r="8705" t="0"/>
          <a:stretch/>
        </p:blipFill>
        <p:spPr>
          <a:xfrm>
            <a:off x="2445400" y="102926"/>
            <a:ext cx="7513524" cy="605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53"/>
          <p:cNvSpPr txBox="1"/>
          <p:nvPr/>
        </p:nvSpPr>
        <p:spPr>
          <a:xfrm>
            <a:off x="3015625" y="1335550"/>
            <a:ext cx="827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100">
                <a:solidFill>
                  <a:srgbClr val="20124D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Що може перешкодити нам придумувати класні рішення для ситуації?</a:t>
            </a:r>
            <a:endParaRPr sz="4100">
              <a:solidFill>
                <a:srgbClr val="20124D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54"/>
          <p:cNvSpPr txBox="1"/>
          <p:nvPr/>
        </p:nvSpPr>
        <p:spPr>
          <a:xfrm>
            <a:off x="3826225" y="889725"/>
            <a:ext cx="8274900" cy="23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100">
                <a:solidFill>
                  <a:srgbClr val="20124D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Що може перешкодити нам придумувати класні рішення ситуаціях?</a:t>
            </a:r>
            <a:endParaRPr sz="4100">
              <a:solidFill>
                <a:srgbClr val="20124D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52" name="Google Shape;25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2375" y="3559176"/>
            <a:ext cx="2637701" cy="263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44375" y="3641750"/>
            <a:ext cx="4093625" cy="247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30275" y="3500593"/>
            <a:ext cx="3404050" cy="30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947547"/>
            <a:ext cx="2710825" cy="2315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55"/>
          <p:cNvSpPr txBox="1"/>
          <p:nvPr/>
        </p:nvSpPr>
        <p:spPr>
          <a:xfrm>
            <a:off x="2280600" y="346750"/>
            <a:ext cx="8306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d-ID" sz="3500" u="sng">
                <a:solidFill>
                  <a:srgbClr val="222222"/>
                </a:solidFill>
                <a:highlight>
                  <a:srgbClr val="FFFFFF"/>
                </a:highlight>
              </a:rPr>
              <a:t>Вороги креативного мислення - це ...</a:t>
            </a:r>
            <a:endParaRPr b="1" sz="3500" u="sng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500" u="sng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5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500" u="sng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263" name="Google Shape;263;p55"/>
          <p:cNvSpPr txBox="1"/>
          <p:nvPr/>
        </p:nvSpPr>
        <p:spPr>
          <a:xfrm>
            <a:off x="598450" y="2151200"/>
            <a:ext cx="102546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3500">
                <a:solidFill>
                  <a:srgbClr val="222222"/>
                </a:solidFill>
                <a:highlight>
                  <a:schemeClr val="lt1"/>
                </a:highlight>
              </a:rPr>
              <a:t>Стереотипність</a:t>
            </a:r>
            <a:endParaRPr b="1" sz="35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5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3500">
                <a:solidFill>
                  <a:srgbClr val="222222"/>
                </a:solidFill>
                <a:highlight>
                  <a:schemeClr val="lt1"/>
                </a:highlight>
              </a:rPr>
              <a:t>Обмеженість</a:t>
            </a:r>
            <a:endParaRPr b="1" sz="35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5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3500">
                <a:solidFill>
                  <a:srgbClr val="222222"/>
                </a:solidFill>
                <a:highlight>
                  <a:schemeClr val="lt1"/>
                </a:highlight>
              </a:rPr>
              <a:t>Націленість тільки на вигоду</a:t>
            </a:r>
            <a:endParaRPr b="1" sz="35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5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d-ID" sz="3500">
                <a:solidFill>
                  <a:srgbClr val="222222"/>
                </a:solidFill>
                <a:highlight>
                  <a:schemeClr val="lt1"/>
                </a:highlight>
              </a:rPr>
              <a:t>Націленість тільки на конкретний результат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6"/>
          <p:cNvSpPr txBox="1"/>
          <p:nvPr/>
        </p:nvSpPr>
        <p:spPr>
          <a:xfrm>
            <a:off x="714325" y="3559175"/>
            <a:ext cx="5442000" cy="16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-ID" sz="1850">
                <a:solidFill>
                  <a:srgbClr val="202122"/>
                </a:solidFill>
                <a:highlight>
                  <a:srgbClr val="FFFFFF"/>
                </a:highlight>
              </a:rPr>
              <a:t>Обери одне твоє улюблене заняття - напиши 15 причин, чому цим варто займатися, чому це корисно.</a:t>
            </a:r>
            <a:endParaRPr sz="18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270" name="Google Shape;270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56"/>
          <p:cNvSpPr/>
          <p:nvPr/>
        </p:nvSpPr>
        <p:spPr>
          <a:xfrm>
            <a:off x="8629296" y="4403023"/>
            <a:ext cx="3464700" cy="3464700"/>
          </a:xfrm>
          <a:prstGeom prst="ellipse">
            <a:avLst/>
          </a:prstGeom>
          <a:solidFill>
            <a:srgbClr val="1274BB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56"/>
          <p:cNvSpPr/>
          <p:nvPr/>
        </p:nvSpPr>
        <p:spPr>
          <a:xfrm>
            <a:off x="8008984" y="2309417"/>
            <a:ext cx="1488600" cy="1488600"/>
          </a:xfrm>
          <a:prstGeom prst="ellipse">
            <a:avLst/>
          </a:prstGeom>
          <a:solidFill>
            <a:srgbClr val="F8A185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56"/>
          <p:cNvSpPr txBox="1"/>
          <p:nvPr/>
        </p:nvSpPr>
        <p:spPr>
          <a:xfrm>
            <a:off x="714325" y="1920125"/>
            <a:ext cx="5221800" cy="1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id-ID" sz="4000">
                <a:latin typeface="Fira Sans ExtraBold"/>
                <a:ea typeface="Fira Sans ExtraBold"/>
                <a:cs typeface="Fira Sans ExtraBold"/>
                <a:sym typeface="Fira Sans ExtraBold"/>
              </a:rPr>
              <a:t>Домашне завдання -</a:t>
            </a:r>
            <a:endParaRPr b="1" i="0" sz="4000" u="none" cap="none" strike="noStrike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4" name="Google Shape;274;p56"/>
          <p:cNvCxnSpPr/>
          <p:nvPr/>
        </p:nvCxnSpPr>
        <p:spPr>
          <a:xfrm flipH="1" rot="10800000">
            <a:off x="780450" y="3335950"/>
            <a:ext cx="5307900" cy="489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57"/>
          <p:cNvSpPr txBox="1"/>
          <p:nvPr/>
        </p:nvSpPr>
        <p:spPr>
          <a:xfrm>
            <a:off x="792175" y="2115600"/>
            <a:ext cx="6059400" cy="24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8A185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82" name="Google Shape;282;p57"/>
          <p:cNvPicPr preferRelativeResize="0"/>
          <p:nvPr/>
        </p:nvPicPr>
        <p:blipFill rotWithShape="1">
          <a:blip r:embed="rId4">
            <a:alphaModFix/>
          </a:blip>
          <a:srcRect b="21940" l="0" r="0" t="21946"/>
          <a:stretch/>
        </p:blipFill>
        <p:spPr>
          <a:xfrm>
            <a:off x="2445400" y="102926"/>
            <a:ext cx="7513524" cy="605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58"/>
          <p:cNvSpPr txBox="1"/>
          <p:nvPr/>
        </p:nvSpPr>
        <p:spPr>
          <a:xfrm>
            <a:off x="792175" y="2115600"/>
            <a:ext cx="6059400" cy="24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8A185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90" name="Google Shape;290;p58"/>
          <p:cNvPicPr preferRelativeResize="0"/>
          <p:nvPr/>
        </p:nvPicPr>
        <p:blipFill rotWithShape="1">
          <a:blip r:embed="rId4">
            <a:alphaModFix/>
          </a:blip>
          <a:srcRect b="18017" l="0" r="0" t="18023"/>
          <a:stretch/>
        </p:blipFill>
        <p:spPr>
          <a:xfrm>
            <a:off x="4056963" y="1571876"/>
            <a:ext cx="4078075" cy="32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59"/>
          <p:cNvSpPr txBox="1"/>
          <p:nvPr/>
        </p:nvSpPr>
        <p:spPr>
          <a:xfrm>
            <a:off x="792175" y="2115600"/>
            <a:ext cx="6059400" cy="24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8A185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98" name="Google Shape;29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0675" y="937250"/>
            <a:ext cx="7033676" cy="439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A185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42"/>
          <p:cNvPicPr preferRelativeResize="0"/>
          <p:nvPr/>
        </p:nvPicPr>
        <p:blipFill rotWithShape="1">
          <a:blip r:embed="rId3">
            <a:alphaModFix/>
          </a:blip>
          <a:srcRect b="22999" l="0" r="0" t="22999"/>
          <a:stretch/>
        </p:blipFill>
        <p:spPr>
          <a:xfrm>
            <a:off x="0" y="1234350"/>
            <a:ext cx="12192005" cy="438930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42"/>
          <p:cNvSpPr/>
          <p:nvPr/>
        </p:nvSpPr>
        <p:spPr>
          <a:xfrm>
            <a:off x="751110" y="1957350"/>
            <a:ext cx="10171500" cy="29433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42"/>
          <p:cNvSpPr/>
          <p:nvPr/>
        </p:nvSpPr>
        <p:spPr>
          <a:xfrm>
            <a:off x="1351260" y="2179320"/>
            <a:ext cx="8971200" cy="2499300"/>
          </a:xfrm>
          <a:prstGeom prst="rect">
            <a:avLst/>
          </a:prstGeom>
          <a:solidFill>
            <a:schemeClr val="lt1">
              <a:alpha val="90196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42"/>
          <p:cNvSpPr txBox="1"/>
          <p:nvPr/>
        </p:nvSpPr>
        <p:spPr>
          <a:xfrm>
            <a:off x="1883910" y="3148692"/>
            <a:ext cx="79059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4000"/>
              <a:buFont typeface="Arial"/>
              <a:buNone/>
            </a:pPr>
            <a:r>
              <a:rPr lang="id-ID" sz="4000">
                <a:latin typeface="Fira Sans ExtraBold"/>
                <a:ea typeface="Fira Sans ExtraBold"/>
                <a:cs typeface="Fira Sans ExtraBold"/>
                <a:sym typeface="Fira Sans ExtraBold"/>
              </a:rPr>
              <a:t>Креативне мислення</a:t>
            </a:r>
            <a:endParaRPr b="0" i="0" sz="4000" u="none" cap="none" strike="noStrike">
              <a:solidFill>
                <a:srgbClr val="000000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pic>
        <p:nvPicPr>
          <p:cNvPr id="155" name="Google Shape;155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28460" y="2477047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60"/>
          <p:cNvSpPr txBox="1"/>
          <p:nvPr/>
        </p:nvSpPr>
        <p:spPr>
          <a:xfrm>
            <a:off x="792175" y="2115600"/>
            <a:ext cx="6059400" cy="24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8A185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06" name="Google Shape;30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3875" y="860075"/>
            <a:ext cx="7008350" cy="45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61"/>
          <p:cNvSpPr txBox="1"/>
          <p:nvPr/>
        </p:nvSpPr>
        <p:spPr>
          <a:xfrm>
            <a:off x="792175" y="2115600"/>
            <a:ext cx="6059400" cy="24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8A185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14" name="Google Shape;31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575" y="948175"/>
            <a:ext cx="5035625" cy="3057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6450" y="952675"/>
            <a:ext cx="5035625" cy="3048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9188" y="3754552"/>
            <a:ext cx="4253623" cy="255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62"/>
          <p:cNvSpPr txBox="1"/>
          <p:nvPr/>
        </p:nvSpPr>
        <p:spPr>
          <a:xfrm>
            <a:off x="792175" y="1088025"/>
            <a:ext cx="827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3600">
                <a:solidFill>
                  <a:srgbClr val="F8A185"/>
                </a:solidFill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Гра "Анаграми".</a:t>
            </a:r>
            <a:endParaRPr b="1" sz="3600">
              <a:solidFill>
                <a:srgbClr val="F8A185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3600">
                <a:solidFill>
                  <a:srgbClr val="F8A185"/>
                </a:solidFill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Граємо в "кольори"</a:t>
            </a:r>
            <a:endParaRPr b="1" sz="3600">
              <a:solidFill>
                <a:srgbClr val="F8A185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3600">
                <a:solidFill>
                  <a:srgbClr val="F8A185"/>
                </a:solidFill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Граємо в асоціації</a:t>
            </a:r>
            <a:endParaRPr b="1" sz="3600">
              <a:solidFill>
                <a:srgbClr val="F8A185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8A185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63"/>
          <p:cNvSpPr txBox="1"/>
          <p:nvPr/>
        </p:nvSpPr>
        <p:spPr>
          <a:xfrm>
            <a:off x="792175" y="1088025"/>
            <a:ext cx="827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1" name="Google Shape;331;p63"/>
          <p:cNvSpPr txBox="1"/>
          <p:nvPr/>
        </p:nvSpPr>
        <p:spPr>
          <a:xfrm>
            <a:off x="567325" y="1746000"/>
            <a:ext cx="3742200" cy="10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400">
                <a:solidFill>
                  <a:srgbClr val="434343"/>
                </a:solidFill>
                <a:highlight>
                  <a:schemeClr val="lt1"/>
                </a:highlight>
                <a:latin typeface="Fira Sans"/>
                <a:ea typeface="Fira Sans"/>
                <a:cs typeface="Fira Sans"/>
                <a:sym typeface="Fira Sans"/>
              </a:rPr>
              <a:t>Розширюй кругозір</a:t>
            </a:r>
            <a:br>
              <a:rPr b="1" lang="id-ID" sz="2400">
                <a:solidFill>
                  <a:srgbClr val="434343"/>
                </a:solidFill>
                <a:highlight>
                  <a:schemeClr val="lt1"/>
                </a:highlight>
                <a:latin typeface="Fira Sans"/>
                <a:ea typeface="Fira Sans"/>
                <a:cs typeface="Fira Sans"/>
                <a:sym typeface="Fira Sans"/>
              </a:rPr>
            </a:br>
            <a:endParaRPr b="1" sz="2400">
              <a:solidFill>
                <a:srgbClr val="434343"/>
              </a:solidFill>
              <a:highlight>
                <a:schemeClr val="lt1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434343"/>
                </a:solidFill>
                <a:highlight>
                  <a:schemeClr val="lt1"/>
                </a:highlight>
                <a:latin typeface="Fira Sans"/>
                <a:ea typeface="Fira Sans"/>
                <a:cs typeface="Fira Sans"/>
                <a:sym typeface="Fira Sans"/>
              </a:rPr>
              <a:t>Чим більше у тебе знань з різних областей, чим більше ти цікавишся речами, що відбуваються навкруги - тим більше у тебе можливостей створити щось своє!</a:t>
            </a:r>
            <a:endParaRPr sz="1800">
              <a:solidFill>
                <a:srgbClr val="434343"/>
              </a:solidFill>
              <a:highlight>
                <a:schemeClr val="lt1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highlight>
                <a:schemeClr val="lt1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Fira Sans"/>
              <a:buChar char="-"/>
            </a:pPr>
            <a:r>
              <a:rPr lang="id-ID" sz="1800">
                <a:solidFill>
                  <a:srgbClr val="434343"/>
                </a:solidFill>
                <a:highlight>
                  <a:schemeClr val="lt1"/>
                </a:highlight>
                <a:latin typeface="Fira Sans"/>
                <a:ea typeface="Fira Sans"/>
                <a:cs typeface="Fira Sans"/>
                <a:sym typeface="Fira Sans"/>
              </a:rPr>
              <a:t>Для цього не треба багато</a:t>
            </a:r>
            <a:endParaRPr sz="1800">
              <a:solidFill>
                <a:srgbClr val="434343"/>
              </a:solidFill>
              <a:highlight>
                <a:schemeClr val="lt1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Fira Sans"/>
              <a:buChar char="-"/>
            </a:pPr>
            <a:r>
              <a:rPr lang="id-ID" sz="1800">
                <a:solidFill>
                  <a:srgbClr val="434343"/>
                </a:solidFill>
                <a:highlight>
                  <a:schemeClr val="lt1"/>
                </a:highlight>
                <a:latin typeface="Fira Sans"/>
                <a:ea typeface="Fira Sans"/>
                <a:cs typeface="Fira Sans"/>
                <a:sym typeface="Fira Sans"/>
              </a:rPr>
              <a:t>Дивись фільми і читай книги РІЗНИХ жанрів</a:t>
            </a:r>
            <a:endParaRPr sz="1800">
              <a:solidFill>
                <a:srgbClr val="434343"/>
              </a:solidFill>
              <a:highlight>
                <a:schemeClr val="lt1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Fira Sans"/>
              <a:buChar char="-"/>
            </a:pPr>
            <a:r>
              <a:rPr lang="id-ID" sz="1800">
                <a:solidFill>
                  <a:srgbClr val="434343"/>
                </a:solidFill>
                <a:highlight>
                  <a:schemeClr val="lt1"/>
                </a:highlight>
                <a:latin typeface="Fira Sans"/>
                <a:ea typeface="Fira Sans"/>
                <a:cs typeface="Fira Sans"/>
                <a:sym typeface="Fira Sans"/>
              </a:rPr>
              <a:t>Подорожуй або дивись фільми про подорожі і відкриття</a:t>
            </a:r>
            <a:endParaRPr sz="1800">
              <a:solidFill>
                <a:srgbClr val="434343"/>
              </a:solidFill>
              <a:highlight>
                <a:schemeClr val="lt1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Fira Sans"/>
              <a:buChar char="-"/>
            </a:pPr>
            <a:r>
              <a:rPr lang="id-ID" sz="1800">
                <a:solidFill>
                  <a:srgbClr val="434343"/>
                </a:solidFill>
                <a:highlight>
                  <a:schemeClr val="lt1"/>
                </a:highlight>
                <a:latin typeface="Fira Sans"/>
                <a:ea typeface="Fira Sans"/>
                <a:cs typeface="Fira Sans"/>
                <a:sym typeface="Fira Sans"/>
              </a:rPr>
              <a:t>Читай або дивись біографії великих людей</a:t>
            </a:r>
            <a:endParaRPr sz="1800">
              <a:solidFill>
                <a:srgbClr val="434343"/>
              </a:solidFill>
              <a:highlight>
                <a:schemeClr val="lt1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8A185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2" name="Google Shape;332;p63"/>
          <p:cNvSpPr txBox="1"/>
          <p:nvPr/>
        </p:nvSpPr>
        <p:spPr>
          <a:xfrm>
            <a:off x="567325" y="894050"/>
            <a:ext cx="10423200" cy="8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3600">
                <a:solidFill>
                  <a:srgbClr val="F8A185"/>
                </a:solidFill>
                <a:latin typeface="Calibri"/>
                <a:ea typeface="Calibri"/>
                <a:cs typeface="Calibri"/>
                <a:sym typeface="Calibri"/>
              </a:rPr>
              <a:t>Як розвивати креативність самостійно?</a:t>
            </a:r>
            <a:endParaRPr b="1" sz="3600">
              <a:solidFill>
                <a:srgbClr val="F8A18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63"/>
          <p:cNvSpPr txBox="1"/>
          <p:nvPr/>
        </p:nvSpPr>
        <p:spPr>
          <a:xfrm>
            <a:off x="4309525" y="1694575"/>
            <a:ext cx="3742200" cy="10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400">
                <a:solidFill>
                  <a:srgbClr val="434343"/>
                </a:solidFill>
                <a:highlight>
                  <a:schemeClr val="lt1"/>
                </a:highlight>
                <a:latin typeface="Fira Sans"/>
                <a:ea typeface="Fira Sans"/>
                <a:cs typeface="Fira Sans"/>
                <a:sym typeface="Fira Sans"/>
              </a:rPr>
              <a:t>Міняй свої рутинні дії</a:t>
            </a:r>
            <a:endParaRPr b="1" sz="2400">
              <a:solidFill>
                <a:srgbClr val="434343"/>
              </a:solidFill>
              <a:highlight>
                <a:schemeClr val="lt1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34343"/>
              </a:solidFill>
              <a:highlight>
                <a:schemeClr val="lt1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434343"/>
                </a:solidFill>
                <a:highlight>
                  <a:schemeClr val="lt1"/>
                </a:highlight>
                <a:latin typeface="Fira Sans"/>
                <a:ea typeface="Fira Sans"/>
                <a:cs typeface="Fira Sans"/>
                <a:sym typeface="Fira Sans"/>
              </a:rPr>
              <a:t>Мозок хитра штука і швидко звикає до завчених дій. Щоб не дати йому занудьгувати, роби звичні дії по- новому!</a:t>
            </a:r>
            <a:endParaRPr sz="1800">
              <a:solidFill>
                <a:srgbClr val="434343"/>
              </a:solidFill>
              <a:highlight>
                <a:schemeClr val="lt1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highlight>
                <a:schemeClr val="lt1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Fira Sans"/>
              <a:buChar char="-"/>
            </a:pPr>
            <a:r>
              <a:rPr lang="id-ID" sz="1800">
                <a:solidFill>
                  <a:srgbClr val="434343"/>
                </a:solidFill>
                <a:highlight>
                  <a:schemeClr val="lt1"/>
                </a:highlight>
                <a:latin typeface="Fira Sans"/>
                <a:ea typeface="Fira Sans"/>
                <a:cs typeface="Fira Sans"/>
                <a:sym typeface="Fira Sans"/>
              </a:rPr>
              <a:t>Чистиш зуби правою рукою - спробуй лівою.</a:t>
            </a:r>
            <a:endParaRPr sz="1800">
              <a:solidFill>
                <a:srgbClr val="434343"/>
              </a:solidFill>
              <a:highlight>
                <a:schemeClr val="lt1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Fira Sans"/>
              <a:buChar char="-"/>
            </a:pPr>
            <a:r>
              <a:rPr lang="id-ID" sz="1800">
                <a:solidFill>
                  <a:srgbClr val="434343"/>
                </a:solidFill>
                <a:highlight>
                  <a:schemeClr val="lt1"/>
                </a:highlight>
                <a:latin typeface="Fira Sans"/>
                <a:ea typeface="Fira Sans"/>
                <a:cs typeface="Fira Sans"/>
                <a:sym typeface="Fira Sans"/>
              </a:rPr>
              <a:t>Ходиш в школу одним і тим же маршрутом - спробуй змінити дорогу</a:t>
            </a:r>
            <a:endParaRPr sz="1800">
              <a:solidFill>
                <a:srgbClr val="434343"/>
              </a:solidFill>
              <a:highlight>
                <a:schemeClr val="lt1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Fira Sans"/>
              <a:buChar char="-"/>
            </a:pPr>
            <a:r>
              <a:rPr lang="id-ID" sz="1800">
                <a:solidFill>
                  <a:srgbClr val="434343"/>
                </a:solidFill>
                <a:highlight>
                  <a:schemeClr val="lt1"/>
                </a:highlight>
                <a:latin typeface="Fira Sans"/>
                <a:ea typeface="Fira Sans"/>
                <a:cs typeface="Fira Sans"/>
                <a:sym typeface="Fira Sans"/>
              </a:rPr>
              <a:t>і так далі</a:t>
            </a:r>
            <a:endParaRPr sz="1800">
              <a:solidFill>
                <a:srgbClr val="434343"/>
              </a:solidFill>
              <a:highlight>
                <a:schemeClr val="lt1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highlight>
                <a:schemeClr val="lt1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id-ID" sz="2400">
                <a:solidFill>
                  <a:srgbClr val="434343"/>
                </a:solidFill>
                <a:highlight>
                  <a:schemeClr val="lt1"/>
                </a:highlight>
                <a:latin typeface="Fira Sans"/>
                <a:ea typeface="Fira Sans"/>
                <a:cs typeface="Fira Sans"/>
                <a:sym typeface="Fira Sans"/>
              </a:rPr>
            </a:br>
            <a:endParaRPr b="1" sz="2400">
              <a:solidFill>
                <a:srgbClr val="434343"/>
              </a:solidFill>
              <a:highlight>
                <a:schemeClr val="lt1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8A185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4" name="Google Shape;334;p63"/>
          <p:cNvSpPr txBox="1"/>
          <p:nvPr/>
        </p:nvSpPr>
        <p:spPr>
          <a:xfrm>
            <a:off x="8201300" y="1767350"/>
            <a:ext cx="3742200" cy="10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400">
                <a:solidFill>
                  <a:srgbClr val="434343"/>
                </a:solidFill>
                <a:highlight>
                  <a:schemeClr val="lt1"/>
                </a:highlight>
                <a:latin typeface="Fira Sans"/>
                <a:ea typeface="Fira Sans"/>
                <a:cs typeface="Fira Sans"/>
                <a:sym typeface="Fira Sans"/>
              </a:rPr>
              <a:t>Розвивай осознаність</a:t>
            </a:r>
            <a:br>
              <a:rPr b="1" lang="id-ID" sz="2400">
                <a:solidFill>
                  <a:srgbClr val="434343"/>
                </a:solidFill>
                <a:highlight>
                  <a:schemeClr val="lt1"/>
                </a:highlight>
                <a:latin typeface="Fira Sans"/>
                <a:ea typeface="Fira Sans"/>
                <a:cs typeface="Fira Sans"/>
                <a:sym typeface="Fira Sans"/>
              </a:rPr>
            </a:br>
            <a:br>
              <a:rPr b="1" lang="id-ID" sz="2400">
                <a:solidFill>
                  <a:srgbClr val="434343"/>
                </a:solidFill>
                <a:highlight>
                  <a:schemeClr val="lt1"/>
                </a:highlight>
                <a:latin typeface="Fira Sans"/>
                <a:ea typeface="Fira Sans"/>
                <a:cs typeface="Fira Sans"/>
                <a:sym typeface="Fira Sans"/>
              </a:rPr>
            </a:br>
            <a:r>
              <a:rPr lang="id-ID" sz="1800">
                <a:solidFill>
                  <a:srgbClr val="434343"/>
                </a:solidFill>
                <a:highlight>
                  <a:schemeClr val="lt1"/>
                </a:highlight>
                <a:latin typeface="Fira Sans"/>
                <a:ea typeface="Fira Sans"/>
                <a:cs typeface="Fira Sans"/>
                <a:sym typeface="Fira Sans"/>
              </a:rPr>
              <a:t>Ми живем 70%часу на автопілоті. Замість цього, варто навчитися помічати навколишній світ і себе.</a:t>
            </a:r>
            <a:endParaRPr sz="1800">
              <a:solidFill>
                <a:srgbClr val="434343"/>
              </a:solidFill>
              <a:highlight>
                <a:schemeClr val="lt1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highlight>
                <a:schemeClr val="lt1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-ID" sz="1800">
                <a:solidFill>
                  <a:srgbClr val="434343"/>
                </a:solidFill>
                <a:highlight>
                  <a:schemeClr val="lt1"/>
                </a:highlight>
                <a:latin typeface="Fira Sans"/>
                <a:ea typeface="Fira Sans"/>
                <a:cs typeface="Fira Sans"/>
                <a:sym typeface="Fira Sans"/>
              </a:rPr>
              <a:t>Пройдися по вулиці і перераховуй подумки ВСЕ, що бачиш. Навіть добре знайомій місцевості можна помітити багато нових деталей.</a:t>
            </a:r>
            <a:endParaRPr sz="1800">
              <a:solidFill>
                <a:srgbClr val="434343"/>
              </a:solidFill>
              <a:highlight>
                <a:schemeClr val="lt1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highlight>
                <a:schemeClr val="lt1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8A185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43"/>
          <p:cNvSpPr txBox="1"/>
          <p:nvPr/>
        </p:nvSpPr>
        <p:spPr>
          <a:xfrm>
            <a:off x="287900" y="1176400"/>
            <a:ext cx="827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4100" u="sng">
                <a:solidFill>
                  <a:srgbClr val="222222"/>
                </a:solidFill>
                <a:highlight>
                  <a:srgbClr val="FFFFFF"/>
                </a:highlight>
              </a:rPr>
              <a:t>Креативне мислення</a:t>
            </a:r>
            <a:endParaRPr b="1" sz="5900"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" name="Google Shape;163;p43"/>
          <p:cNvSpPr txBox="1"/>
          <p:nvPr/>
        </p:nvSpPr>
        <p:spPr>
          <a:xfrm>
            <a:off x="4850775" y="5728575"/>
            <a:ext cx="67938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4100" u="sng">
                <a:solidFill>
                  <a:srgbClr val="222222"/>
                </a:solidFill>
                <a:highlight>
                  <a:srgbClr val="FFFFFF"/>
                </a:highlight>
              </a:rPr>
              <a:t>Творчі здібності</a:t>
            </a:r>
            <a:endParaRPr b="1" sz="4100" u="sng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164" name="Google Shape;16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1825" y="2431775"/>
            <a:ext cx="4551610" cy="30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625" y="2382738"/>
            <a:ext cx="4698373" cy="3131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44"/>
          <p:cNvSpPr txBox="1"/>
          <p:nvPr/>
        </p:nvSpPr>
        <p:spPr>
          <a:xfrm>
            <a:off x="2102100" y="1446600"/>
            <a:ext cx="827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100">
                <a:solidFill>
                  <a:srgbClr val="073763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Ви майстри розвитку креативного мислення, знаєте чому?:</a:t>
            </a:r>
            <a:endParaRPr b="1" sz="4100" u="sng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173" name="Google Shape;17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9925" y="3922925"/>
            <a:ext cx="3476025" cy="210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45"/>
          <p:cNvSpPr txBox="1"/>
          <p:nvPr/>
        </p:nvSpPr>
        <p:spPr>
          <a:xfrm>
            <a:off x="2016375" y="717925"/>
            <a:ext cx="827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d-ID" sz="4100">
                <a:solidFill>
                  <a:srgbClr val="073763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Ви ж часто ставите питання:</a:t>
            </a:r>
            <a:r>
              <a:rPr lang="id-ID" sz="4100">
                <a:solidFill>
                  <a:srgbClr val="073763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 Навіщо?</a:t>
            </a:r>
            <a:endParaRPr sz="4100">
              <a:solidFill>
                <a:srgbClr val="073763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-ID" sz="4100">
                <a:solidFill>
                  <a:srgbClr val="073763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Чому?</a:t>
            </a:r>
            <a:endParaRPr sz="4100">
              <a:solidFill>
                <a:srgbClr val="073763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-ID" sz="4100">
                <a:solidFill>
                  <a:srgbClr val="073763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Щоб що?</a:t>
            </a:r>
            <a:endParaRPr sz="4100">
              <a:solidFill>
                <a:srgbClr val="073763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4100">
                <a:solidFill>
                  <a:srgbClr val="073763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А саме вони</a:t>
            </a:r>
            <a:endParaRPr b="1" sz="4100">
              <a:solidFill>
                <a:srgbClr val="073763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4100">
                <a:solidFill>
                  <a:srgbClr val="073763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допомагають</a:t>
            </a:r>
            <a:endParaRPr b="1" sz="4100">
              <a:solidFill>
                <a:srgbClr val="073763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4100">
                <a:solidFill>
                  <a:srgbClr val="073763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розвинути </a:t>
            </a:r>
            <a:endParaRPr b="1" sz="4100">
              <a:solidFill>
                <a:srgbClr val="073763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4100">
                <a:solidFill>
                  <a:srgbClr val="073763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креативне </a:t>
            </a:r>
            <a:endParaRPr b="1" sz="4100">
              <a:solidFill>
                <a:srgbClr val="073763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4100">
                <a:solidFill>
                  <a:srgbClr val="073763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мислення!</a:t>
            </a:r>
            <a:endParaRPr b="1" sz="4100">
              <a:solidFill>
                <a:srgbClr val="073763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81" name="Google Shape;18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8350" y="2856450"/>
            <a:ext cx="5493175" cy="329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46"/>
          <p:cNvSpPr txBox="1"/>
          <p:nvPr/>
        </p:nvSpPr>
        <p:spPr>
          <a:xfrm>
            <a:off x="2016375" y="717925"/>
            <a:ext cx="827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4100">
                <a:solidFill>
                  <a:srgbClr val="073763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Асоціація це що?</a:t>
            </a:r>
            <a:endParaRPr b="1" sz="4100">
              <a:solidFill>
                <a:srgbClr val="073763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89" name="Google Shape;18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9175" y="2043700"/>
            <a:ext cx="7789301" cy="408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47"/>
          <p:cNvSpPr txBox="1"/>
          <p:nvPr/>
        </p:nvSpPr>
        <p:spPr>
          <a:xfrm>
            <a:off x="792175" y="2115600"/>
            <a:ext cx="6059400" cy="24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8A185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97" name="Google Shape;19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9350" y="0"/>
            <a:ext cx="48006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48"/>
          <p:cNvSpPr txBox="1"/>
          <p:nvPr/>
        </p:nvSpPr>
        <p:spPr>
          <a:xfrm>
            <a:off x="792175" y="2115600"/>
            <a:ext cx="6059400" cy="24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8A185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05" name="Google Shape;20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5400" y="1017172"/>
            <a:ext cx="7513526" cy="4226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49"/>
          <p:cNvSpPr txBox="1"/>
          <p:nvPr/>
        </p:nvSpPr>
        <p:spPr>
          <a:xfrm>
            <a:off x="792175" y="2115600"/>
            <a:ext cx="6059400" cy="24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8A185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13" name="Google Shape;21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5400" y="615493"/>
            <a:ext cx="7513526" cy="5029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